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416" r:id="rId5"/>
    <p:sldId id="404" r:id="rId6"/>
    <p:sldId id="309" r:id="rId7"/>
    <p:sldId id="312" r:id="rId8"/>
    <p:sldId id="310" r:id="rId9"/>
    <p:sldId id="313" r:id="rId10"/>
    <p:sldId id="415" r:id="rId11"/>
    <p:sldId id="394" r:id="rId12"/>
    <p:sldId id="315" r:id="rId13"/>
    <p:sldId id="317" r:id="rId14"/>
    <p:sldId id="318" r:id="rId15"/>
    <p:sldId id="321" r:id="rId16"/>
    <p:sldId id="395" r:id="rId17"/>
    <p:sldId id="407" r:id="rId18"/>
    <p:sldId id="319" r:id="rId19"/>
    <p:sldId id="320" r:id="rId20"/>
    <p:sldId id="396" r:id="rId21"/>
    <p:sldId id="316" r:id="rId22"/>
    <p:sldId id="408" r:id="rId23"/>
    <p:sldId id="324" r:id="rId24"/>
    <p:sldId id="323" r:id="rId25"/>
    <p:sldId id="409" r:id="rId26"/>
    <p:sldId id="331" r:id="rId27"/>
    <p:sldId id="332" r:id="rId28"/>
    <p:sldId id="398" r:id="rId29"/>
    <p:sldId id="338" r:id="rId30"/>
    <p:sldId id="410" r:id="rId31"/>
    <p:sldId id="399" r:id="rId32"/>
    <p:sldId id="339" r:id="rId33"/>
    <p:sldId id="370" r:id="rId34"/>
    <p:sldId id="411" r:id="rId35"/>
    <p:sldId id="341" r:id="rId36"/>
    <p:sldId id="357" r:id="rId37"/>
    <p:sldId id="358" r:id="rId38"/>
    <p:sldId id="400" r:id="rId39"/>
    <p:sldId id="369" r:id="rId40"/>
    <p:sldId id="412" r:id="rId41"/>
    <p:sldId id="413" r:id="rId42"/>
    <p:sldId id="414" r:id="rId43"/>
    <p:sldId id="397" r:id="rId44"/>
    <p:sldId id="401" r:id="rId45"/>
    <p:sldId id="402" r:id="rId46"/>
    <p:sldId id="374" r:id="rId47"/>
    <p:sldId id="375" r:id="rId48"/>
    <p:sldId id="376" r:id="rId49"/>
    <p:sldId id="403" r:id="rId50"/>
    <p:sldId id="299" r:id="rId51"/>
    <p:sldId id="406" r:id="rId52"/>
    <p:sldId id="377" r:id="rId53"/>
  </p:sldIdLst>
  <p:sldSz cx="12192000" cy="6858000"/>
  <p:notesSz cx="7010400" cy="9296400"/>
  <p:custDataLst>
    <p:tags r:id="rId5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6EB953-E18D-ACDC-989C-9AD93198CEE1}" name="Colvard, Cameron J." initials="CCJ" userId="Colvard, Cameron J." providerId="None"/>
  <p188:author id="{B69A2562-516C-510E-C020-4846ACD2A66F}" name="William Altman" initials="WA" userId="672c3f7d37cea9f0" providerId="Windows Live"/>
  <p188:author id="{FD4AC6B1-FCE9-6FC9-D83D-ACF3C485511C}" name="Mike Aamodt" initials="MA" userId="S::maamodt@dciconsult.com::fe16b82d-2592-4196-a810-e9a2d16244bf" providerId="AD"/>
  <p188:author id="{9B45DBD3-C8BE-B5F3-A66D-8A4FDE20283D}" name="Copyeditor" initials="HJ" userId="Copyeditor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  <p:cmAuthor id="2" name="Gabe Jolivet" initials="GJ" lastIdx="1" clrIdx="1">
    <p:extLst>
      <p:ext uri="{19B8F6BF-5375-455C-9EA6-DF929625EA0E}">
        <p15:presenceInfo xmlns:p15="http://schemas.microsoft.com/office/powerpoint/2012/main" userId="a7c296863622742d" providerId="Windows Live"/>
      </p:ext>
    </p:extLst>
  </p:cmAuthor>
  <p:cmAuthor id="3" name="Hickey, Emily G" initials="HEG" lastIdx="11" clrIdx="2">
    <p:extLst>
      <p:ext uri="{19B8F6BF-5375-455C-9EA6-DF929625EA0E}">
        <p15:presenceInfo xmlns:p15="http://schemas.microsoft.com/office/powerpoint/2012/main" userId="S::emily.hickey@cengage.com::cd1d9c19-894b-42fe-a42c-2436a7e88be7" providerId="AD"/>
      </p:ext>
    </p:extLst>
  </p:cmAuthor>
  <p:cmAuthor id="4" name="Hayden, Erika L" initials="HEL" lastIdx="2" clrIdx="3">
    <p:extLst>
      <p:ext uri="{19B8F6BF-5375-455C-9EA6-DF929625EA0E}">
        <p15:presenceInfo xmlns:p15="http://schemas.microsoft.com/office/powerpoint/2012/main" userId="S::erika.hayden@cengage.com::0e8239a3-29a9-4d6f-a02c-e61250c81e7e" providerId="AD"/>
      </p:ext>
    </p:extLst>
  </p:cmAuthor>
  <p:cmAuthor id="5" name="John Osterman" initials="JO" lastIdx="14" clrIdx="4">
    <p:extLst>
      <p:ext uri="{19B8F6BF-5375-455C-9EA6-DF929625EA0E}">
        <p15:presenceInfo xmlns:p15="http://schemas.microsoft.com/office/powerpoint/2012/main" userId="0b3b71ef1729290a" providerId="Windows Live"/>
      </p:ext>
    </p:extLst>
  </p:cmAuthor>
  <p:cmAuthor id="6" name="Tracy Cugini" initials="TC" lastIdx="5" clrIdx="5">
    <p:extLst>
      <p:ext uri="{19B8F6BF-5375-455C-9EA6-DF929625EA0E}">
        <p15:presenceInfo xmlns:p15="http://schemas.microsoft.com/office/powerpoint/2012/main" userId="9c40d86e5463d8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A78"/>
    <a:srgbClr val="006298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0" autoAdjust="0"/>
    <p:restoredTop sz="86940" autoAdjust="0"/>
  </p:normalViewPr>
  <p:slideViewPr>
    <p:cSldViewPr snapToGrid="0" snapToObjects="1">
      <p:cViewPr varScale="1">
        <p:scale>
          <a:sx n="91" d="100"/>
          <a:sy n="91" d="100"/>
        </p:scale>
        <p:origin x="1320" y="72"/>
      </p:cViewPr>
      <p:guideLst/>
    </p:cSldViewPr>
  </p:slideViewPr>
  <p:outlineViewPr>
    <p:cViewPr>
      <p:scale>
        <a:sx n="33" d="100"/>
        <a:sy n="33" d="100"/>
      </p:scale>
      <p:origin x="0" y="-2541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10/26/2022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10/26/2022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1 page per week over month…. Self-regulate at 2 weeks prior… if less than 3 pages what needs to change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80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objectives.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7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ABDB890-BCE4-4859-8BA2-B50A6B25F8D7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DBD60F0-9170-4439-948C-928DCB8B530F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35FF70E7-2C14-48FF-83CC-0D23EEA65C16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45720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None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2A039E75-6BB5-4168-970E-C56DF1055ADE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5B67C259-33C9-42AE-A8DC-0AB862B285D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B18C9765-7622-45D3-A627-600EBA9EFCD1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158065" y="3083849"/>
            <a:ext cx="5943392" cy="1343006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58065" y="2006622"/>
            <a:ext cx="5045478" cy="867221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09661" y="6356350"/>
            <a:ext cx="8815898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7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8A99C09-2286-4156-9EBD-E072B043F581}"/>
              </a:ext>
            </a:extLst>
          </p:cNvPr>
          <p:cNvCxnSpPr/>
          <p:nvPr userDrawn="1"/>
        </p:nvCxnSpPr>
        <p:spPr>
          <a:xfrm>
            <a:off x="609600" y="1524000"/>
            <a:ext cx="96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BE1AA-74AC-4C42-9B1C-5CECC7DAA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© 2017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925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50DE5F19-3A14-4EDC-BDF4-DEFFAB997D2C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5214"/>
            <a:ext cx="10515600" cy="113984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4801400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39190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7" y="1289684"/>
            <a:ext cx="4606346" cy="4469766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AC64EA-E45E-46E1-8878-A8090FD2BC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13425" y="1289050"/>
            <a:ext cx="2947988" cy="10445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6887FB-11B5-4192-974F-6BDF05B1BC6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3425" y="2586038"/>
            <a:ext cx="5540375" cy="1466850"/>
          </a:xfr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/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defRPr sz="2200"/>
            </a:lvl3pPr>
            <a:lvl4pPr>
              <a:lnSpc>
                <a:spcPct val="100000"/>
              </a:lnSpc>
              <a:spcBef>
                <a:spcPts val="624"/>
              </a:spcBef>
              <a:defRPr/>
            </a:lvl4pPr>
            <a:lvl5pPr>
              <a:lnSpc>
                <a:spcPct val="100000"/>
              </a:lnSpc>
              <a:spcBef>
                <a:spcPts val="624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5D68D0F-FEED-448D-92AA-47F2157AC366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9785350" y="4524375"/>
            <a:ext cx="1568450" cy="12350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198C3D-EC18-49DC-8652-F8FF8956B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13425" y="4421188"/>
            <a:ext cx="2947988" cy="12350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BF274D-3E01-4493-9732-9D9AFAD99F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7775" y="5427663"/>
            <a:ext cx="1060450" cy="84296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1F6C963-EA46-4D15-BB70-E37D820EE5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2575" y="5427663"/>
            <a:ext cx="1211263" cy="9461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0C40D683-DA87-4A87-A5E3-C893E1A200DC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138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0228" y="1737343"/>
            <a:ext cx="10711543" cy="1462674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D29F75D-E06A-4ECD-9B04-E3B1F031FF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vel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06C6B1DF-8458-4908-83A8-6ECD4F32B168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6D3B7EC-68DF-4684-875D-D5BF815387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2" name="MSIPCMContentMarking" descr="{&quot;HashCode&quot;:2082987499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DE68EF1E-C948-4F7D-8524-6BF25D5E4674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27" r:id="rId5"/>
    <p:sldLayoutId id="2147483726" r:id="rId6"/>
    <p:sldLayoutId id="2147483718" r:id="rId7"/>
    <p:sldLayoutId id="2147483715" r:id="rId8"/>
    <p:sldLayoutId id="2147483716" r:id="rId9"/>
    <p:sldLayoutId id="2147483719" r:id="rId10"/>
    <p:sldLayoutId id="2147483720" r:id="rId11"/>
    <p:sldLayoutId id="2147483723" r:id="rId12"/>
    <p:sldLayoutId id="2147483724" r:id="rId13"/>
    <p:sldLayoutId id="2147483713" r:id="rId14"/>
    <p:sldLayoutId id="2147483717" r:id="rId15"/>
    <p:sldLayoutId id="2147483725" r:id="rId16"/>
    <p:sldLayoutId id="2147483728" r:id="rId17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youtube.com/watch?v=_mG-hhWL_ug" TargetMode="Externa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B1E9E5-BA88-4775-99CA-2C86A2D5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138" y="1533150"/>
            <a:ext cx="7387085" cy="1864052"/>
          </a:xfrm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Industrial/Organizational Psychology: An Applied Approach, 9e</a:t>
            </a:r>
            <a:endParaRPr lang="en-IN" dirty="0"/>
          </a:p>
        </p:txBody>
      </p:sp>
      <p:pic>
        <p:nvPicPr>
          <p:cNvPr id="13" name="Picture Placeholder 12" descr="The front cover of the book titled, Industrial?Organizational Psychology; An applied Approach, authored by Michael G.Aamodt.&#10;The book is the 9th edition, published by Cengage. The background on the cover shows silhouettes of a man and a woman. Several lines originate from different points which are interlinked. The watermarks on the cover read,  shutterstock; aplhaspirit.">
            <a:extLst>
              <a:ext uri="{FF2B5EF4-FFF2-40B4-BE49-F238E27FC236}">
                <a16:creationId xmlns:a16="http://schemas.microsoft.com/office/drawing/2014/main" id="{B34B950D-146C-4986-83BF-64460846A7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4858102" cy="61431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026F3-78F8-4659-B83F-76DFE990B1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8102" y="3405970"/>
            <a:ext cx="7191504" cy="1343006"/>
          </a:xfrm>
        </p:spPr>
        <p:txBody>
          <a:bodyPr/>
          <a:lstStyle/>
          <a:p>
            <a:pPr algn="ctr"/>
            <a:r>
              <a:rPr lang="en-US" sz="3200" dirty="0"/>
              <a:t>Chapter 9: Employee Motivation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3EEF4AD-542F-4309-A1E9-2C1642FBCC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5881" y="6423442"/>
            <a:ext cx="9456516" cy="365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24"/>
              </a:spcBef>
            </a:pPr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  <p:pic>
        <p:nvPicPr>
          <p:cNvPr id="6" name="Picture 2" descr="Carrot and stick by Gina Taylor on Dribbble">
            <a:extLst>
              <a:ext uri="{FF2B5EF4-FFF2-40B4-BE49-F238E27FC236}">
                <a16:creationId xmlns:a16="http://schemas.microsoft.com/office/drawing/2014/main" id="{4E8C9B58-1F8A-41C0-A713-F5C963158D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26" y="4357068"/>
            <a:ext cx="2580752" cy="193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3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Employees Effectively Involved in Self-Regulating Behavior?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Self-regulation process</a:t>
            </a:r>
          </a:p>
          <a:p>
            <a:pPr lvl="1"/>
            <a:r>
              <a:rPr lang="en-US" dirty="0"/>
              <a:t>Choose goals and set levels for each goal</a:t>
            </a:r>
          </a:p>
          <a:p>
            <a:pPr lvl="1"/>
            <a:r>
              <a:rPr lang="en-US" dirty="0"/>
              <a:t>Plan how to accomplish goals</a:t>
            </a:r>
          </a:p>
          <a:p>
            <a:pPr lvl="1"/>
            <a:r>
              <a:rPr lang="en-US" dirty="0"/>
              <a:t>Take action toward accomplishing goals (goal striving)</a:t>
            </a:r>
          </a:p>
          <a:p>
            <a:pPr lvl="1"/>
            <a:r>
              <a:rPr lang="en-US" dirty="0"/>
              <a:t>Evaluate progress toward goal attainment and either maintain, revise, or abandon goal</a:t>
            </a:r>
          </a:p>
        </p:txBody>
      </p:sp>
      <p:pic>
        <p:nvPicPr>
          <p:cNvPr id="1026" name="Picture 2" descr="5 Tips for Writing Great Final Papers | Big Ideas Blog">
            <a:extLst>
              <a:ext uri="{FF2B5EF4-FFF2-40B4-BE49-F238E27FC236}">
                <a16:creationId xmlns:a16="http://schemas.microsoft.com/office/drawing/2014/main" id="{894628EE-52A5-425B-B800-67E905B4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154" y="3734387"/>
            <a:ext cx="4176346" cy="21758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539EA7-1D80-4FFD-9580-B568DDDFFA8C}"/>
              </a:ext>
            </a:extLst>
          </p:cNvPr>
          <p:cNvSpPr/>
          <p:nvPr/>
        </p:nvSpPr>
        <p:spPr>
          <a:xfrm>
            <a:off x="1205802" y="4783015"/>
            <a:ext cx="3305908" cy="693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Hint: Preparing for final paper</a:t>
            </a:r>
          </a:p>
        </p:txBody>
      </p:sp>
    </p:spTree>
    <p:extLst>
      <p:ext uri="{BB962C8B-B14F-4D97-AF65-F5344CB8AC3E}">
        <p14:creationId xmlns:p14="http://schemas.microsoft.com/office/powerpoint/2010/main" val="3584706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the Employee’s Values and Expectations Been Met?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Have the employee’s expectations been met?</a:t>
            </a:r>
          </a:p>
          <a:p>
            <a:pPr lvl="1"/>
            <a:r>
              <a:rPr lang="en-US" dirty="0"/>
              <a:t>Realistic job previews (RJPs)</a:t>
            </a:r>
          </a:p>
          <a:p>
            <a:pPr lvl="1"/>
            <a:r>
              <a:rPr lang="en-US" dirty="0"/>
              <a:t>Job descriptions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 employee’s needs, values, and wants been met?</a:t>
            </a:r>
          </a:p>
          <a:p>
            <a:pPr lvl="1"/>
            <a:r>
              <a:rPr lang="en-US" dirty="0"/>
              <a:t>Maslow’s Needs Hierarchy</a:t>
            </a:r>
          </a:p>
          <a:p>
            <a:pPr lvl="1"/>
            <a:r>
              <a:rPr lang="en-US" dirty="0"/>
              <a:t>ERG Theory</a:t>
            </a:r>
          </a:p>
          <a:p>
            <a:pPr lvl="1"/>
            <a:r>
              <a:rPr lang="en-US" dirty="0"/>
              <a:t>Two-Factor Theory</a:t>
            </a:r>
          </a:p>
        </p:txBody>
      </p:sp>
      <p:pic>
        <p:nvPicPr>
          <p:cNvPr id="2050" name="Picture 2" descr="Maslow's Hierarchy of Needs Explained">
            <a:extLst>
              <a:ext uri="{FF2B5EF4-FFF2-40B4-BE49-F238E27FC236}">
                <a16:creationId xmlns:a16="http://schemas.microsoft.com/office/drawing/2014/main" id="{1FB4C8C5-90C4-48A5-9076-1D6DBA78E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43"/>
          <a:stretch/>
        </p:blipFill>
        <p:spPr bwMode="auto">
          <a:xfrm>
            <a:off x="6096000" y="3690384"/>
            <a:ext cx="4408672" cy="22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827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Characteristics Theory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Employees desire jobs that</a:t>
            </a:r>
          </a:p>
          <a:p>
            <a:pPr lvl="1"/>
            <a:r>
              <a:rPr lang="en-US" dirty="0"/>
              <a:t>Are meaningful</a:t>
            </a:r>
          </a:p>
          <a:p>
            <a:pPr lvl="1"/>
            <a:r>
              <a:rPr lang="en-US" dirty="0"/>
              <a:t>Allow autonomy</a:t>
            </a:r>
          </a:p>
          <a:p>
            <a:pPr lvl="1"/>
            <a:r>
              <a:rPr lang="en-US" dirty="0"/>
              <a:t>Provide them with feedback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Jobs will have motivating potential if they have</a:t>
            </a:r>
          </a:p>
          <a:p>
            <a:pPr lvl="1"/>
            <a:r>
              <a:rPr lang="en-US" dirty="0"/>
              <a:t>Skill variety</a:t>
            </a:r>
          </a:p>
          <a:p>
            <a:pPr lvl="1"/>
            <a:r>
              <a:rPr lang="en-US" dirty="0"/>
              <a:t>Task identification</a:t>
            </a:r>
          </a:p>
          <a:p>
            <a:pPr lvl="1"/>
            <a:r>
              <a:rPr lang="en-US" dirty="0"/>
              <a:t>Task significance</a:t>
            </a:r>
          </a:p>
        </p:txBody>
      </p:sp>
    </p:spTree>
    <p:extLst>
      <p:ext uri="{BB962C8B-B14F-4D97-AF65-F5344CB8AC3E}">
        <p14:creationId xmlns:p14="http://schemas.microsoft.com/office/powerpoint/2010/main" val="3069323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5844A-C7D1-47F6-930F-872499604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Maslow’s Needs Hierarchy</a:t>
            </a:r>
          </a:p>
        </p:txBody>
      </p:sp>
      <p:pic>
        <p:nvPicPr>
          <p:cNvPr id="12" name="Picture Placeholder 11" descr="The Maslow’s Needs Hierarchy pyramid reads, as follows, from bottom to the top: Basic biological needs, safety needs, social needs, ego needs, and self-actualization needs.">
            <a:extLst>
              <a:ext uri="{FF2B5EF4-FFF2-40B4-BE49-F238E27FC236}">
                <a16:creationId xmlns:a16="http://schemas.microsoft.com/office/drawing/2014/main" id="{6333B999-9860-4F7F-9CB6-0D642CA1E06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3268980" y="1760220"/>
            <a:ext cx="565404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18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Maslow’s Needs Hierarchy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Too many levels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People do not progress up hierarchy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Once one level is satisfied, next needs level does not necessarily become most important</a:t>
            </a:r>
          </a:p>
        </p:txBody>
      </p:sp>
    </p:spTree>
    <p:extLst>
      <p:ext uri="{BB962C8B-B14F-4D97-AF65-F5344CB8AC3E}">
        <p14:creationId xmlns:p14="http://schemas.microsoft.com/office/powerpoint/2010/main" val="40524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 Theory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Growth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Relatedness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Existence</a:t>
            </a:r>
          </a:p>
        </p:txBody>
      </p:sp>
    </p:spTree>
    <p:extLst>
      <p:ext uri="{BB962C8B-B14F-4D97-AF65-F5344CB8AC3E}">
        <p14:creationId xmlns:p14="http://schemas.microsoft.com/office/powerpoint/2010/main" val="30649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Two-Factor Theory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Motivators</a:t>
            </a:r>
          </a:p>
          <a:p>
            <a:pPr lvl="1"/>
            <a:r>
              <a:rPr lang="en-US" dirty="0"/>
              <a:t>Responsibility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Challenge</a:t>
            </a:r>
          </a:p>
          <a:p>
            <a:pPr lvl="1"/>
            <a:r>
              <a:rPr lang="en-US" dirty="0"/>
              <a:t>Job control</a:t>
            </a:r>
            <a:br>
              <a:rPr lang="en-US" dirty="0"/>
            </a:br>
            <a:endParaRPr lang="en-US" dirty="0"/>
          </a:p>
          <a:p>
            <a:r>
              <a:rPr lang="en-US" dirty="0"/>
              <a:t>Hygiene factors</a:t>
            </a:r>
          </a:p>
          <a:p>
            <a:pPr lvl="1"/>
            <a:r>
              <a:rPr lang="en-US" dirty="0"/>
              <a:t>Pay</a:t>
            </a:r>
          </a:p>
          <a:p>
            <a:pPr lvl="1"/>
            <a:r>
              <a:rPr lang="en-US" dirty="0"/>
              <a:t>Benefits</a:t>
            </a:r>
          </a:p>
          <a:p>
            <a:pPr lvl="1"/>
            <a:r>
              <a:rPr lang="en-US" dirty="0"/>
              <a:t>Coworkers</a:t>
            </a:r>
          </a:p>
          <a:p>
            <a:pPr lvl="1"/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768373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6167C-81CF-4C44-80A1-641F4FDC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Comparison of Needs Theories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848FCEE7-F34B-45DC-997A-F6F959C60939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036020803"/>
              </p:ext>
            </p:extLst>
          </p:nvPr>
        </p:nvGraphicFramePr>
        <p:xfrm>
          <a:off x="2616881" y="1617435"/>
          <a:ext cx="7417118" cy="4251324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591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85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Maslow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ERG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Two-Factor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Self-actualization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Growth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Motivators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323475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Ego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Growth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Motivators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95445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Social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Relatedness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Hygiene 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4591654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Safety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Existence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Hygiene 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794769"/>
                  </a:ext>
                </a:extLst>
              </a:tr>
              <a:tr h="70855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Physical</a:t>
                      </a: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Existence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Hygiene Factors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031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009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Achievement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McClelland (1961)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Three needs</a:t>
            </a:r>
          </a:p>
          <a:p>
            <a:pPr lvl="1"/>
            <a:r>
              <a:rPr lang="en-US" dirty="0"/>
              <a:t>Need for achievement</a:t>
            </a:r>
          </a:p>
          <a:p>
            <a:pPr lvl="1"/>
            <a:r>
              <a:rPr lang="en-US" dirty="0"/>
              <a:t>Need for affiliation</a:t>
            </a:r>
          </a:p>
          <a:p>
            <a:pPr lvl="1"/>
            <a:r>
              <a:rPr lang="en-US" dirty="0"/>
              <a:t>Need for power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AC1ED2-19A9-4785-906C-76F6589A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486" y="1289684"/>
            <a:ext cx="5420030" cy="45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07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C1FC5-005F-404A-941A-D6047B1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13423"/>
          </a:xfrm>
        </p:spPr>
        <p:txBody>
          <a:bodyPr/>
          <a:lstStyle/>
          <a:p>
            <a:r>
              <a:rPr lang="en-US" dirty="0"/>
              <a:t>Do Employees Have Achievable Goals?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172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2FB2-6187-4FF4-AC9B-976F22F1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C472-F79A-4DE1-BC7B-98832139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Discuss any instances in which you experienced a lack of motivation on a job or for a class. </a:t>
            </a:r>
          </a:p>
          <a:p>
            <a:endParaRPr lang="en-US" dirty="0"/>
          </a:p>
          <a:p>
            <a:r>
              <a:rPr lang="en-US" dirty="0"/>
              <a:t>What strategies did you use to motivate yourself?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52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Goals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Specific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Measurable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Difficult but attainable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Relevant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Time bound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participation</a:t>
            </a:r>
          </a:p>
        </p:txBody>
      </p:sp>
      <p:pic>
        <p:nvPicPr>
          <p:cNvPr id="4" name="Picture 2" descr="SMART Goals: Definition and Examples | Indeed.com">
            <a:extLst>
              <a:ext uri="{FF2B5EF4-FFF2-40B4-BE49-F238E27FC236}">
                <a16:creationId xmlns:a16="http://schemas.microsoft.com/office/drawing/2014/main" id="{3F57E7E6-BC12-4254-AA16-87332D2DD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12" y="1131259"/>
            <a:ext cx="6103536" cy="513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3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378" y="493599"/>
            <a:ext cx="10515600" cy="672105"/>
          </a:xfrm>
        </p:spPr>
        <p:txBody>
          <a:bodyPr/>
          <a:lstStyle/>
          <a:p>
            <a:r>
              <a:rPr lang="en-IN" dirty="0"/>
              <a:t>Workbook Exercise 9.4 Setting Goals</a:t>
            </a:r>
          </a:p>
        </p:txBody>
      </p:sp>
      <p:pic>
        <p:nvPicPr>
          <p:cNvPr id="3" name="Picture 4" descr="Goal Setting Theory - Happier Human">
            <a:extLst>
              <a:ext uri="{FF2B5EF4-FFF2-40B4-BE49-F238E27FC236}">
                <a16:creationId xmlns:a16="http://schemas.microsoft.com/office/drawing/2014/main" id="{1BB07B03-D2B2-44DC-8796-01476B297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999" y="1045287"/>
            <a:ext cx="6755742" cy="509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00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C1FC5-005F-404A-941A-D6047B1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4324"/>
            <a:ext cx="10515600" cy="1013423"/>
          </a:xfrm>
        </p:spPr>
        <p:txBody>
          <a:bodyPr/>
          <a:lstStyle/>
          <a:p>
            <a:r>
              <a:rPr lang="en-US" dirty="0"/>
              <a:t>Are Employees Receiving Feedback on Their Goal Progress?</a:t>
            </a:r>
            <a:endParaRPr lang="en-IN" dirty="0"/>
          </a:p>
        </p:txBody>
      </p:sp>
      <p:pic>
        <p:nvPicPr>
          <p:cNvPr id="3" name="Picture 2" descr="Do you think regular feedback is an important tool to keep employees  motivated? – TGH">
            <a:extLst>
              <a:ext uri="{FF2B5EF4-FFF2-40B4-BE49-F238E27FC236}">
                <a16:creationId xmlns:a16="http://schemas.microsoft.com/office/drawing/2014/main" id="{92A7C881-D90E-4765-AFD6-2D206ACF2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558" y="2435888"/>
            <a:ext cx="5258218" cy="305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0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Rewarding Excellent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080918"/>
            <a:ext cx="10711543" cy="4801400"/>
          </a:xfrm>
        </p:spPr>
        <p:txBody>
          <a:bodyPr/>
          <a:lstStyle/>
          <a:p>
            <a:r>
              <a:rPr lang="en-US" dirty="0"/>
              <a:t>Timing of the incentive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Contingency of the consequences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 of incentive used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of individual-based versus group-based incentives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of positive incentives (rewards) versus negative incentives (punishments)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Fairness of the reward system (equity)</a:t>
            </a:r>
          </a:p>
        </p:txBody>
      </p:sp>
    </p:spTree>
    <p:extLst>
      <p:ext uri="{BB962C8B-B14F-4D97-AF65-F5344CB8AC3E}">
        <p14:creationId xmlns:p14="http://schemas.microsoft.com/office/powerpoint/2010/main" val="1647741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Premack Principle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Different things reinforce different people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can get people to engage in behaviors they don’t like (e.g., studying) by reinforcing them with the opportunity to engage in behaviors they like better (e.g., taking out the trash)</a:t>
            </a:r>
          </a:p>
        </p:txBody>
      </p:sp>
      <p:pic>
        <p:nvPicPr>
          <p:cNvPr id="5" name="Picture 4" descr="Differences Between Classical vs. Operant Conditioning">
            <a:extLst>
              <a:ext uri="{FF2B5EF4-FFF2-40B4-BE49-F238E27FC236}">
                <a16:creationId xmlns:a16="http://schemas.microsoft.com/office/drawing/2014/main" id="{4986B0DA-FC75-4A1E-9600-E8076495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7" y="3479341"/>
            <a:ext cx="4168825" cy="277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960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7403F5-77FB-48F6-9582-C0075878C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Sample Reinforcement Hierarchy </a:t>
            </a:r>
            <a:br>
              <a:rPr lang="en-IN" dirty="0"/>
            </a:br>
            <a:r>
              <a:rPr lang="en-IN" dirty="0"/>
              <a:t>(Premack Principle)</a:t>
            </a:r>
          </a:p>
        </p:txBody>
      </p:sp>
      <p:pic>
        <p:nvPicPr>
          <p:cNvPr id="12" name="Picture Placeholder 11" descr="A double-headed arrow is shown. Text above the arrow reads, Most desired. Text below the arrow reads, Least desired.">
            <a:extLst>
              <a:ext uri="{FF2B5EF4-FFF2-40B4-BE49-F238E27FC236}">
                <a16:creationId xmlns:a16="http://schemas.microsoft.com/office/drawing/2014/main" id="{87636A52-F6AC-4DB7-824B-A54E01E661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>
            <a:fillRect/>
          </a:stretch>
        </p:blipFill>
        <p:spPr>
          <a:xfrm>
            <a:off x="2560172" y="1274142"/>
            <a:ext cx="1891145" cy="473825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D8C2-3F65-4838-9873-8D8675D873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15131" y="1542632"/>
            <a:ext cx="4606346" cy="4469766"/>
          </a:xfrm>
        </p:spPr>
        <p:txBody>
          <a:bodyPr/>
          <a:lstStyle/>
          <a:p>
            <a:r>
              <a:rPr lang="en-US" dirty="0"/>
              <a:t>Money</a:t>
            </a:r>
          </a:p>
          <a:p>
            <a:r>
              <a:rPr lang="en-US" dirty="0"/>
              <a:t>Time off from work</a:t>
            </a:r>
          </a:p>
          <a:p>
            <a:r>
              <a:rPr lang="en-US" dirty="0"/>
              <a:t>Lunch time</a:t>
            </a:r>
          </a:p>
          <a:p>
            <a:r>
              <a:rPr lang="en-US" dirty="0"/>
              <a:t>Supervisor praise</a:t>
            </a:r>
          </a:p>
          <a:p>
            <a:r>
              <a:rPr lang="en-US" dirty="0"/>
              <a:t>Running the press</a:t>
            </a:r>
          </a:p>
          <a:p>
            <a:r>
              <a:rPr lang="en-US" dirty="0"/>
              <a:t>Getting printing plates</a:t>
            </a:r>
          </a:p>
          <a:p>
            <a:r>
              <a:rPr lang="en-US" dirty="0"/>
              <a:t>Throwing out oily rags</a:t>
            </a:r>
          </a:p>
          <a:p>
            <a:r>
              <a:rPr lang="en-US" dirty="0"/>
              <a:t>Typesetting</a:t>
            </a:r>
          </a:p>
          <a:p>
            <a:r>
              <a:rPr lang="en-US" dirty="0"/>
              <a:t>Cleaning the press</a:t>
            </a:r>
          </a:p>
        </p:txBody>
      </p:sp>
    </p:spTree>
    <p:extLst>
      <p:ext uri="{BB962C8B-B14F-4D97-AF65-F5344CB8AC3E}">
        <p14:creationId xmlns:p14="http://schemas.microsoft.com/office/powerpoint/2010/main" val="1919095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F4DEDB-3030-4EE9-B678-E8B44F39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981892"/>
          </a:xfrm>
        </p:spPr>
        <p:txBody>
          <a:bodyPr/>
          <a:lstStyle/>
          <a:p>
            <a:r>
              <a:rPr lang="en-IN" dirty="0"/>
              <a:t>Workbook Exercise 9.5 Your Own Reinforcement Hierarchy</a:t>
            </a:r>
          </a:p>
        </p:txBody>
      </p:sp>
    </p:spTree>
    <p:extLst>
      <p:ext uri="{BB962C8B-B14F-4D97-AF65-F5344CB8AC3E}">
        <p14:creationId xmlns:p14="http://schemas.microsoft.com/office/powerpoint/2010/main" val="2879195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76ECA-450C-43EC-B0D5-F49B360F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 of Incentive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D2F3-5585-4189-87B9-243EC96EC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Financial incentive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Recognition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Travel</a:t>
            </a:r>
          </a:p>
        </p:txBody>
      </p:sp>
      <p:pic>
        <p:nvPicPr>
          <p:cNvPr id="5" name="Picture 8" descr="Employee Recognition 101 | Gympass | Blog">
            <a:extLst>
              <a:ext uri="{FF2B5EF4-FFF2-40B4-BE49-F238E27FC236}">
                <a16:creationId xmlns:a16="http://schemas.microsoft.com/office/drawing/2014/main" id="{E791705B-1B79-4E3D-B401-35335301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178" y="2261541"/>
            <a:ext cx="6877853" cy="25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ogeCoin almost hit 70 cents: What's behind the latest surge - CNET">
            <a:extLst>
              <a:ext uri="{FF2B5EF4-FFF2-40B4-BE49-F238E27FC236}">
                <a16:creationId xmlns:a16="http://schemas.microsoft.com/office/drawing/2014/main" id="{71E9301E-C011-4EFD-9368-4E7D91324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922" y="3587000"/>
            <a:ext cx="4307692" cy="2423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20 Example Travel Websites That Will Get You Moving">
            <a:extLst>
              <a:ext uri="{FF2B5EF4-FFF2-40B4-BE49-F238E27FC236}">
                <a16:creationId xmlns:a16="http://schemas.microsoft.com/office/drawing/2014/main" id="{0D84BD56-F412-4969-B6FF-86A9C5935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847" y="1037230"/>
            <a:ext cx="4369129" cy="229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245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76ECA-450C-43EC-B0D5-F49B360F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Compensation Plan with Incentives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D2F3-5585-4189-87B9-243EC96EC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0228" y="1050482"/>
            <a:ext cx="10711543" cy="48014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Variable Pay</a:t>
            </a:r>
          </a:p>
          <a:p>
            <a:pPr marL="0" indent="0">
              <a:buNone/>
            </a:pPr>
            <a:r>
              <a:rPr lang="en-US" sz="2000" dirty="0"/>
              <a:t> Individual (tenure, performance, skill, and knowledge)</a:t>
            </a:r>
          </a:p>
          <a:p>
            <a:pPr marL="0" indent="0">
              <a:buNone/>
            </a:pPr>
            <a:r>
              <a:rPr lang="en-US" sz="2000" dirty="0"/>
              <a:t> Organizational (gainsharing, profit sharing, stock options)</a:t>
            </a:r>
          </a:p>
          <a:p>
            <a:pPr marL="0" indent="0">
              <a:buNone/>
            </a:pPr>
            <a:r>
              <a:rPr lang="en-US" sz="2000" dirty="0"/>
              <a:t>____________________________________________</a:t>
            </a:r>
          </a:p>
          <a:p>
            <a:pPr marL="0" indent="0">
              <a:buNone/>
            </a:pPr>
            <a:r>
              <a:rPr lang="en-US" sz="2000" b="1" dirty="0"/>
              <a:t>Adjustments</a:t>
            </a:r>
          </a:p>
          <a:p>
            <a:pPr marL="0" indent="0">
              <a:buNone/>
            </a:pPr>
            <a:r>
              <a:rPr lang="en-US" sz="2000" dirty="0"/>
              <a:t> Location (COLAs)</a:t>
            </a:r>
          </a:p>
          <a:p>
            <a:pPr marL="0" indent="0">
              <a:buNone/>
            </a:pPr>
            <a:r>
              <a:rPr lang="en-US" sz="2000" dirty="0"/>
              <a:t> Shift</a:t>
            </a:r>
          </a:p>
          <a:p>
            <a:pPr marL="0" indent="0">
              <a:buNone/>
            </a:pPr>
            <a:r>
              <a:rPr lang="en-US" sz="2000" dirty="0"/>
              <a:t>______________________________________________</a:t>
            </a:r>
          </a:p>
          <a:p>
            <a:pPr marL="0" indent="0">
              <a:buNone/>
            </a:pPr>
            <a:r>
              <a:rPr lang="en-US" sz="2000" b="1" dirty="0"/>
              <a:t>Base Pay</a:t>
            </a:r>
          </a:p>
          <a:p>
            <a:pPr marL="0" indent="0">
              <a:buNone/>
            </a:pPr>
            <a:r>
              <a:rPr lang="en-US" sz="2000" dirty="0"/>
              <a:t>Market value</a:t>
            </a:r>
          </a:p>
          <a:p>
            <a:pPr marL="0" indent="0">
              <a:buNone/>
            </a:pPr>
            <a:r>
              <a:rPr lang="en-US" sz="2000" dirty="0"/>
              <a:t>Job evaluation</a:t>
            </a:r>
          </a:p>
          <a:p>
            <a:pPr marL="0" indent="0">
              <a:buNone/>
            </a:pPr>
            <a:r>
              <a:rPr lang="en-US" sz="2000" dirty="0"/>
              <a:t>______________________________________________</a:t>
            </a:r>
          </a:p>
          <a:p>
            <a:pPr marL="0" indent="0">
              <a:buNone/>
            </a:pPr>
            <a:r>
              <a:rPr lang="en-US" sz="2000" b="1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6798560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76ECA-450C-43EC-B0D5-F49B360F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Financial Incentive Plans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D2F3-5585-4189-87B9-243EC96EC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Individual incentive plans</a:t>
            </a:r>
          </a:p>
          <a:p>
            <a:pPr lvl="1"/>
            <a:r>
              <a:rPr lang="en-US" dirty="0"/>
              <a:t>Pay for performance</a:t>
            </a:r>
          </a:p>
          <a:p>
            <a:pPr lvl="1"/>
            <a:r>
              <a:rPr lang="en-US" dirty="0"/>
              <a:t>Merit pay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Organizational incentive plans</a:t>
            </a:r>
          </a:p>
          <a:p>
            <a:pPr lvl="1"/>
            <a:r>
              <a:rPr lang="en-US" dirty="0"/>
              <a:t>Profit sharing</a:t>
            </a:r>
          </a:p>
          <a:p>
            <a:pPr lvl="1"/>
            <a:r>
              <a:rPr lang="en-US" dirty="0"/>
              <a:t>Gainsharing</a:t>
            </a:r>
          </a:p>
          <a:p>
            <a:pPr lvl="1"/>
            <a:r>
              <a:rPr lang="en-US" dirty="0"/>
              <a:t>Stock options</a:t>
            </a:r>
          </a:p>
        </p:txBody>
      </p:sp>
    </p:spTree>
    <p:extLst>
      <p:ext uri="{BB962C8B-B14F-4D97-AF65-F5344CB8AC3E}">
        <p14:creationId xmlns:p14="http://schemas.microsoft.com/office/powerpoint/2010/main" val="2198434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149007"/>
            <a:ext cx="10711543" cy="480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09-01 Identify the types of people who tend to be more motivated than others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09-02 Motivate employees through goal setting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09-03 Realize the importance of providing feedback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09-04 Use operant conditioning principles to motivate employees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09-05 Treat employees fairly</a:t>
            </a:r>
            <a:br>
              <a:rPr lang="en-US" dirty="0"/>
            </a:br>
            <a:r>
              <a:rPr lang="en-US" sz="2000" dirty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09-06 Choose the types of individual and organizational incentives that best motivate employees</a:t>
            </a:r>
          </a:p>
        </p:txBody>
      </p:sp>
    </p:spTree>
    <p:extLst>
      <p:ext uri="{BB962C8B-B14F-4D97-AF65-F5344CB8AC3E}">
        <p14:creationId xmlns:p14="http://schemas.microsoft.com/office/powerpoint/2010/main" val="15914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Expectancy Theory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Expectancy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Instrumentality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Valence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Motivation = Expectancy (Instrumentality x Valence)</a:t>
            </a:r>
          </a:p>
        </p:txBody>
      </p:sp>
    </p:spTree>
    <p:extLst>
      <p:ext uri="{BB962C8B-B14F-4D97-AF65-F5344CB8AC3E}">
        <p14:creationId xmlns:p14="http://schemas.microsoft.com/office/powerpoint/2010/main" val="394900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Reward Versus Punishment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Positive Feedback</a:t>
            </a:r>
          </a:p>
          <a:p>
            <a:pPr lvl="1"/>
            <a:r>
              <a:rPr lang="en-US" dirty="0"/>
              <a:t>Should be specific</a:t>
            </a:r>
          </a:p>
          <a:p>
            <a:pPr lvl="1"/>
            <a:r>
              <a:rPr lang="en-US" dirty="0"/>
              <a:t>Should be sincere</a:t>
            </a:r>
          </a:p>
          <a:p>
            <a:pPr lvl="1"/>
            <a:r>
              <a:rPr lang="en-US" dirty="0"/>
              <a:t>Should be timely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Negative Feedback</a:t>
            </a:r>
          </a:p>
          <a:p>
            <a:pPr lvl="1"/>
            <a:r>
              <a:rPr lang="en-US" dirty="0"/>
              <a:t>Should be constructive</a:t>
            </a:r>
          </a:p>
          <a:p>
            <a:pPr lvl="1"/>
            <a:r>
              <a:rPr lang="en-US" dirty="0"/>
              <a:t>Should concentrate on behaviors</a:t>
            </a:r>
          </a:p>
          <a:p>
            <a:pPr lvl="1"/>
            <a:r>
              <a:rPr lang="en-US" dirty="0"/>
              <a:t>Should always be given in private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Employee self-worth</a:t>
            </a:r>
          </a:p>
        </p:txBody>
      </p:sp>
    </p:spTree>
    <p:extLst>
      <p:ext uri="{BB962C8B-B14F-4D97-AF65-F5344CB8AC3E}">
        <p14:creationId xmlns:p14="http://schemas.microsoft.com/office/powerpoint/2010/main" val="3888271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876ECA-450C-43EC-B0D5-F49B360F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8D2F3-5585-4189-87B9-243EC96EC7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What are the merits of rewarding good performance versus punishing bad performance?</a:t>
            </a:r>
          </a:p>
        </p:txBody>
      </p:sp>
    </p:spTree>
    <p:extLst>
      <p:ext uri="{BB962C8B-B14F-4D97-AF65-F5344CB8AC3E}">
        <p14:creationId xmlns:p14="http://schemas.microsoft.com/office/powerpoint/2010/main" val="163577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C1FC5-005F-404A-941A-D6047B1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13423"/>
          </a:xfrm>
        </p:spPr>
        <p:txBody>
          <a:bodyPr/>
          <a:lstStyle/>
          <a:p>
            <a:r>
              <a:rPr lang="en-US" dirty="0"/>
              <a:t>Are Rewards and Resources Given Equitably?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0067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9B7506-6325-4B47-B16A-3C7C567D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Equitable Provision of Rewards and Resources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9E568-C877-45E4-8D40-BCD976501D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Equity theory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pPr lvl="1"/>
            <a:r>
              <a:rPr lang="en-US" dirty="0"/>
              <a:t>Input/output ratio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Possible situations</a:t>
            </a:r>
          </a:p>
          <a:p>
            <a:pPr lvl="1"/>
            <a:r>
              <a:rPr lang="en-US" dirty="0"/>
              <a:t>Underpayment</a:t>
            </a:r>
          </a:p>
          <a:p>
            <a:pPr lvl="1"/>
            <a:r>
              <a:rPr lang="en-US" dirty="0"/>
              <a:t>Overpayment</a:t>
            </a:r>
          </a:p>
          <a:p>
            <a:pPr lvl="1"/>
            <a:r>
              <a:rPr lang="en-US" dirty="0"/>
              <a:t>Equal payment</a:t>
            </a:r>
          </a:p>
        </p:txBody>
      </p:sp>
    </p:spTree>
    <p:extLst>
      <p:ext uri="{BB962C8B-B14F-4D97-AF65-F5344CB8AC3E}">
        <p14:creationId xmlns:p14="http://schemas.microsoft.com/office/powerpoint/2010/main" val="350030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E91493-6994-4126-920F-67739940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Equity Theory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7D1C11-6887-441F-8110-938CBF104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Underpayment</a:t>
            </a:r>
          </a:p>
          <a:p>
            <a:pPr lvl="1"/>
            <a:r>
              <a:rPr lang="en-US" dirty="0"/>
              <a:t>Work less hard</a:t>
            </a:r>
          </a:p>
          <a:p>
            <a:pPr lvl="1"/>
            <a:r>
              <a:rPr lang="en-US" dirty="0"/>
              <a:t>Become more selfish</a:t>
            </a:r>
          </a:p>
          <a:p>
            <a:pPr lvl="1"/>
            <a:r>
              <a:rPr lang="en-US" dirty="0"/>
              <a:t>Lower job satisfaction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259503-EE6A-4715-B15A-1D1E90CCCB2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3425" y="1289684"/>
            <a:ext cx="5540375" cy="4762092"/>
          </a:xfrm>
        </p:spPr>
        <p:txBody>
          <a:bodyPr/>
          <a:lstStyle/>
          <a:p>
            <a:r>
              <a:rPr lang="en-US" dirty="0"/>
              <a:t>Overpayment</a:t>
            </a:r>
          </a:p>
          <a:p>
            <a:pPr lvl="1"/>
            <a:r>
              <a:rPr lang="en-US" dirty="0"/>
              <a:t>No guilt feelings</a:t>
            </a:r>
          </a:p>
          <a:p>
            <a:pPr lvl="1"/>
            <a:r>
              <a:rPr lang="en-US" dirty="0"/>
              <a:t>Work harder</a:t>
            </a:r>
          </a:p>
          <a:p>
            <a:pPr lvl="1"/>
            <a:r>
              <a:rPr lang="en-US" dirty="0"/>
              <a:t>Become more team oriented</a:t>
            </a:r>
          </a:p>
        </p:txBody>
      </p:sp>
    </p:spTree>
    <p:extLst>
      <p:ext uri="{BB962C8B-B14F-4D97-AF65-F5344CB8AC3E}">
        <p14:creationId xmlns:p14="http://schemas.microsoft.com/office/powerpoint/2010/main" val="4117003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06132-BE55-434A-BC71-59711C6A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Workbook Exercise 9.6 Using Equity Theory</a:t>
            </a:r>
          </a:p>
        </p:txBody>
      </p:sp>
    </p:spTree>
    <p:extLst>
      <p:ext uri="{BB962C8B-B14F-4D97-AF65-F5344CB8AC3E}">
        <p14:creationId xmlns:p14="http://schemas.microsoft.com/office/powerpoint/2010/main" val="3836258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C1FC5-005F-404A-941A-D6047B1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13423"/>
          </a:xfrm>
        </p:spPr>
        <p:txBody>
          <a:bodyPr/>
          <a:lstStyle/>
          <a:p>
            <a:r>
              <a:rPr lang="en-US" dirty="0"/>
              <a:t>Are Other Employees Motivated?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291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9B7506-6325-4B47-B16A-3C7C567D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Behavior Modeling and Equitable Provision of Rewards and Resources</a:t>
            </a:r>
            <a:endParaRPr lang="en-IN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9E568-C877-45E4-8D40-BCD976501D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Behavior modeling (Robinson &amp; O’Leary-Kelly, 1998)</a:t>
            </a:r>
          </a:p>
        </p:txBody>
      </p:sp>
    </p:spTree>
    <p:extLst>
      <p:ext uri="{BB962C8B-B14F-4D97-AF65-F5344CB8AC3E}">
        <p14:creationId xmlns:p14="http://schemas.microsoft.com/office/powerpoint/2010/main" val="39377801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7C1FC5-005F-404A-941A-D6047B188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13423"/>
          </a:xfrm>
        </p:spPr>
        <p:txBody>
          <a:bodyPr/>
          <a:lstStyle/>
          <a:p>
            <a:r>
              <a:rPr lang="en-US" dirty="0"/>
              <a:t>Integration of Motivation Theories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875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Employees Will Be Motivated if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028300"/>
            <a:ext cx="10711543" cy="4801400"/>
          </a:xfrm>
        </p:spPr>
        <p:txBody>
          <a:bodyPr/>
          <a:lstStyle/>
          <a:p>
            <a:r>
              <a:rPr lang="en-US" sz="2100" dirty="0"/>
              <a:t>They have a personality that predisposes them to be motivated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Their expectations have been met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 job and organization are consistent with their values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 employees have been given achievable goals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 employees receive feedback on their goal attainment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 organization rewards them for achieving their goals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 employees perceive they are being treated fairly, and</a:t>
            </a:r>
            <a:br>
              <a:rPr lang="en-US" sz="2100" dirty="0"/>
            </a:br>
            <a:endParaRPr lang="en-US" sz="2100" dirty="0"/>
          </a:p>
          <a:p>
            <a:r>
              <a:rPr lang="en-US" sz="2100" dirty="0"/>
              <a:t>Their coworkers demonstrate a high level of motivation</a:t>
            </a:r>
          </a:p>
        </p:txBody>
      </p:sp>
    </p:spTree>
    <p:extLst>
      <p:ext uri="{BB962C8B-B14F-4D97-AF65-F5344CB8AC3E}">
        <p14:creationId xmlns:p14="http://schemas.microsoft.com/office/powerpoint/2010/main" val="295153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6167C-81CF-4C44-80A1-641F4FDC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Fried and Ferris (1987) Meta-Analysis</a:t>
            </a:r>
            <a:endParaRPr lang="en-IN" dirty="0"/>
          </a:p>
        </p:txBody>
      </p:sp>
      <p:graphicFrame>
        <p:nvGraphicFramePr>
          <p:cNvPr id="6" name="Group 75">
            <a:extLst>
              <a:ext uri="{FF2B5EF4-FFF2-40B4-BE49-F238E27FC236}">
                <a16:creationId xmlns:a16="http://schemas.microsoft.com/office/drawing/2014/main" id="{48439792-5472-47E7-A002-92072C1568B1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4062380073"/>
              </p:ext>
            </p:extLst>
          </p:nvPr>
        </p:nvGraphicFramePr>
        <p:xfrm>
          <a:off x="771977" y="1753964"/>
          <a:ext cx="10648047" cy="348446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543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4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3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6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 Characteristic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with Work Behavior: Satisfaction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with Work Behavior: Performance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Correlation with Work Behavior: Absenteeism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Skill variety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0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identity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−0.15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0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significance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0.14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0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Autonomy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0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 feedback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−0.19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Motivating potential score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−0.32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043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06132-BE55-434A-BC71-59711C6A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Workbook Exercise 9.7 Case Study</a:t>
            </a:r>
          </a:p>
        </p:txBody>
      </p:sp>
    </p:spTree>
    <p:extLst>
      <p:ext uri="{BB962C8B-B14F-4D97-AF65-F5344CB8AC3E}">
        <p14:creationId xmlns:p14="http://schemas.microsoft.com/office/powerpoint/2010/main" val="3196650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06132-BE55-434A-BC71-59711C6A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Workbook Exercise 9.8 Your Own Theory</a:t>
            </a:r>
          </a:p>
        </p:txBody>
      </p:sp>
    </p:spTree>
    <p:extLst>
      <p:ext uri="{BB962C8B-B14F-4D97-AF65-F5344CB8AC3E}">
        <p14:creationId xmlns:p14="http://schemas.microsoft.com/office/powerpoint/2010/main" val="128030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Discussion: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Taco Bueno Restaurants</a:t>
            </a:r>
          </a:p>
        </p:txBody>
      </p:sp>
    </p:spTree>
    <p:extLst>
      <p:ext uri="{BB962C8B-B14F-4D97-AF65-F5344CB8AC3E}">
        <p14:creationId xmlns:p14="http://schemas.microsoft.com/office/powerpoint/2010/main" val="251545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Discussion: Activity: Focus on Ethics (1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Motivation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356170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Discussion: Focus on Ethics (2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Although there were some legal ramifications for what Hooter’s did, do you think what they did to the waitresses was also unethical?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think that the waitresses were lied to? If so, do you think lying to employees is unethical?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humiliating employees ever ethical?</a:t>
            </a:r>
          </a:p>
        </p:txBody>
      </p:sp>
    </p:spTree>
    <p:extLst>
      <p:ext uri="{BB962C8B-B14F-4D97-AF65-F5344CB8AC3E}">
        <p14:creationId xmlns:p14="http://schemas.microsoft.com/office/powerpoint/2010/main" val="3873555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Discussion: Focus on Ethics (3 of 3)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Is it ethical to promise money or other monetary compensation to students for studying hard? </a:t>
            </a:r>
            <a:br>
              <a:rPr lang="en-US" dirty="0"/>
            </a:br>
            <a:endParaRPr lang="en-US" dirty="0"/>
          </a:p>
          <a:p>
            <a:r>
              <a:rPr lang="en-US" altLang="en-US" sz="2800" dirty="0"/>
              <a:t>What if the losing students actually studied harder then the winner, but the winner only did well because he/she just happened to be brighter? Would giving that student the money be fair to the students who studied hard?</a:t>
            </a:r>
          </a:p>
        </p:txBody>
      </p:sp>
    </p:spTree>
    <p:extLst>
      <p:ext uri="{BB962C8B-B14F-4D97-AF65-F5344CB8AC3E}">
        <p14:creationId xmlns:p14="http://schemas.microsoft.com/office/powerpoint/2010/main" val="51756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0ED99-08E2-483C-8CE4-B747A8754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Your own Theory </a:t>
            </a:r>
          </a:p>
        </p:txBody>
      </p:sp>
      <p:sp>
        <p:nvSpPr>
          <p:cNvPr id="50178" name="Content Placeholder 2">
            <a:extLst>
              <a:ext uri="{FF2B5EF4-FFF2-40B4-BE49-F238E27FC236}">
                <a16:creationId xmlns:a16="http://schemas.microsoft.com/office/drawing/2014/main" id="{C7E2BF37-D3D6-461B-9238-B333B79E1BA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1981200" y="1609725"/>
            <a:ext cx="7239000" cy="4846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What do you believe is the most effective way to motivate employees?</a:t>
            </a:r>
          </a:p>
          <a:p>
            <a:endParaRPr lang="en-US" altLang="en-US" dirty="0"/>
          </a:p>
          <a:p>
            <a:r>
              <a:rPr lang="en-US" altLang="en-US" dirty="0"/>
              <a:t>What is the role of a manager</a:t>
            </a:r>
          </a:p>
          <a:p>
            <a:r>
              <a:rPr lang="en-US" altLang="en-US" dirty="0"/>
              <a:t>in employee motivation?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2C7A4-A13B-49A1-8136-AEA2ABC4DADB}"/>
              </a:ext>
            </a:extLst>
          </p:cNvPr>
          <p:cNvSpPr txBox="1"/>
          <p:nvPr/>
        </p:nvSpPr>
        <p:spPr>
          <a:xfrm>
            <a:off x="1866900" y="6017768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https://www.youtube.com/watch?v=_mG-hhWL_ug</a:t>
            </a:r>
            <a:endParaRPr lang="en-US" dirty="0"/>
          </a:p>
          <a:p>
            <a:endParaRPr lang="en-US" dirty="0"/>
          </a:p>
        </p:txBody>
      </p:sp>
      <p:pic>
        <p:nvPicPr>
          <p:cNvPr id="50180" name="Picture 4" descr="Drive: The Surprising Truth About What Motivates Us: Pink, Daniel H.:  8601420442870: Amazon.com: Books">
            <a:extLst>
              <a:ext uri="{FF2B5EF4-FFF2-40B4-BE49-F238E27FC236}">
                <a16:creationId xmlns:a16="http://schemas.microsoft.com/office/drawing/2014/main" id="{BE50BD3F-6405-46DC-AB07-77CB2F9F9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1" y="2649267"/>
            <a:ext cx="2135187" cy="32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Self-Assessment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0228" y="1080918"/>
            <a:ext cx="10711543" cy="4801400"/>
          </a:xfrm>
        </p:spPr>
        <p:txBody>
          <a:bodyPr/>
          <a:lstStyle/>
          <a:p>
            <a:r>
              <a:rPr lang="en-US" dirty="0"/>
              <a:t>Does getting paid for a task that one enjoys performing reduce intrinsic motivation? Why or why not?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 right techniques are used, can everyone be motivated to perform well? Why do you think that?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of the individual incentive plans is most effective? Why?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of the theories in the chapter would be most useful for managers? Why?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the threat of punishment an effective motivator? Why or why not?</a:t>
            </a:r>
          </a:p>
        </p:txBody>
      </p:sp>
    </p:spTree>
    <p:extLst>
      <p:ext uri="{BB962C8B-B14F-4D97-AF65-F5344CB8AC3E}">
        <p14:creationId xmlns:p14="http://schemas.microsoft.com/office/powerpoint/2010/main" val="18039555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23C1-7F6C-4FD6-A889-9675099D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7801-87CF-4303-8ECF-F731A973D9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576" y="1231900"/>
            <a:ext cx="10882367" cy="43942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600" dirty="0"/>
              <a:t>Now that the lesson has ended, you should have learned how to: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Identify the types of people who tend to be more motivated than others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Motivate employees through goal setting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Realize the importance of providing feedback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Use operant conditioning principles to motivate employees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Treat employees fairly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600" dirty="0"/>
              <a:t>Choose the types of individual and organizational incentives that best motivate employees</a:t>
            </a:r>
          </a:p>
        </p:txBody>
      </p:sp>
    </p:spTree>
    <p:extLst>
      <p:ext uri="{BB962C8B-B14F-4D97-AF65-F5344CB8AC3E}">
        <p14:creationId xmlns:p14="http://schemas.microsoft.com/office/powerpoint/2010/main" val="3693740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23933"/>
          </a:xfrm>
        </p:spPr>
        <p:txBody>
          <a:bodyPr/>
          <a:lstStyle/>
          <a:p>
            <a:r>
              <a:rPr lang="en-US" dirty="0"/>
              <a:t>Is an Employee Predisposed to Being Motivated?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582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for an Employee’s Predisposition to Being Motivated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Personality</a:t>
            </a:r>
          </a:p>
          <a:p>
            <a:pPr lvl="1"/>
            <a:r>
              <a:rPr lang="en-US" dirty="0"/>
              <a:t>Conscientiousness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Self-esteem</a:t>
            </a:r>
          </a:p>
          <a:p>
            <a:pPr lvl="1"/>
            <a:r>
              <a:rPr lang="en-US" dirty="0"/>
              <a:t>Chronic</a:t>
            </a:r>
          </a:p>
          <a:p>
            <a:pPr lvl="1"/>
            <a:r>
              <a:rPr lang="en-US" dirty="0"/>
              <a:t>Situational</a:t>
            </a:r>
          </a:p>
          <a:p>
            <a:pPr lvl="1"/>
            <a:r>
              <a:rPr lang="en-US" dirty="0"/>
              <a:t>Socially influenced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Intrinsic motivation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Extrinsic motivation</a:t>
            </a:r>
          </a:p>
        </p:txBody>
      </p:sp>
      <p:pic>
        <p:nvPicPr>
          <p:cNvPr id="4" name="Picture 2" descr="Motivations GIFs - Get the best GIF on GIPHY">
            <a:extLst>
              <a:ext uri="{FF2B5EF4-FFF2-40B4-BE49-F238E27FC236}">
                <a16:creationId xmlns:a16="http://schemas.microsoft.com/office/drawing/2014/main" id="{EFFCFB37-BAD7-4978-8C27-C3464E7A6A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33" y="233456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53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023933"/>
          </a:xfrm>
        </p:spPr>
        <p:txBody>
          <a:bodyPr/>
          <a:lstStyle/>
          <a:p>
            <a:r>
              <a:rPr lang="en-IN" dirty="0"/>
              <a:t>Workbook Exercise 9.2 </a:t>
            </a:r>
            <a:r>
              <a:rPr lang="en-US" dirty="0"/>
              <a:t>What is your Level of Self-esteem?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033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992402"/>
          </a:xfrm>
        </p:spPr>
        <p:txBody>
          <a:bodyPr/>
          <a:lstStyle/>
          <a:p>
            <a:r>
              <a:rPr lang="en-IN" dirty="0"/>
              <a:t>Workbook Exercise 9.3 </a:t>
            </a:r>
            <a:r>
              <a:rPr lang="en-US" dirty="0"/>
              <a:t>What is your Level of Intrinsic Motivation?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532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Self-Esteem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040725"/>
            <a:ext cx="10711543" cy="4801400"/>
          </a:xfrm>
        </p:spPr>
        <p:txBody>
          <a:bodyPr/>
          <a:lstStyle/>
          <a:p>
            <a:r>
              <a:rPr lang="en-US" dirty="0"/>
              <a:t>Self-esteem workshops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Experience with success</a:t>
            </a:r>
          </a:p>
          <a:p>
            <a:pPr lvl="1"/>
            <a:r>
              <a:rPr lang="en-US" dirty="0"/>
              <a:t>self-fulfilling prophecy</a:t>
            </a:r>
          </a:p>
          <a:p>
            <a:pPr lvl="1"/>
            <a:r>
              <a:rPr lang="en-US" dirty="0"/>
              <a:t>trying new experiences and taking little steps</a:t>
            </a:r>
          </a:p>
          <a:p>
            <a:pPr lvl="1"/>
            <a:r>
              <a:rPr lang="en-US" dirty="0"/>
              <a:t>Galatea effect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Supervisor behavior</a:t>
            </a:r>
          </a:p>
          <a:p>
            <a:pPr lvl="1"/>
            <a:r>
              <a:rPr lang="en-US" dirty="0"/>
              <a:t>Pygmalion effect</a:t>
            </a:r>
          </a:p>
          <a:p>
            <a:pPr lvl="2"/>
            <a:r>
              <a:rPr lang="en-US" dirty="0"/>
              <a:t>Manager confidence = employee self-esteem + performance</a:t>
            </a:r>
          </a:p>
          <a:p>
            <a:pPr lvl="1"/>
            <a:r>
              <a:rPr lang="en-US" dirty="0"/>
              <a:t>Golem effect</a:t>
            </a:r>
          </a:p>
          <a:p>
            <a:pPr lvl="2"/>
            <a:r>
              <a:rPr lang="en-US" dirty="0"/>
              <a:t>Manager negative expectations = decreased motivation + performance</a:t>
            </a:r>
          </a:p>
        </p:txBody>
      </p:sp>
    </p:spTree>
    <p:extLst>
      <p:ext uri="{BB962C8B-B14F-4D97-AF65-F5344CB8AC3E}">
        <p14:creationId xmlns:p14="http://schemas.microsoft.com/office/powerpoint/2010/main" val="7606848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ssible_PPT_Cengage.potx" id="{8657E95E-D601-4622-93AD-E122BF442589}" vid="{BBF71559-ED4F-42B5-98FD-480A31779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c1e726a-7c3b-4654-9122-87de3e28a51c">
      <UserInfo>
        <DisplayName/>
        <AccountId xsi:nil="true"/>
        <AccountType/>
      </UserInfo>
    </SharedWithUsers>
    <AdminNotes xmlns="c8ecdccd-e3b0-4392-94c4-49d90f16d1d5" xsi:nil="true"/>
    <Topic xmlns="c8ecdccd-e3b0-4392-94c4-49d90f16d1d5">Accessibility</Topic>
    <Copy xmlns="c8ecdccd-e3b0-4392-94c4-49d90f16d1d5">true</Copy>
    <MasterLocation_x0028_ifCopy_x003d_Yes_x0029_ xmlns="c8ecdccd-e3b0-4392-94c4-49d90f16d1d5">LCoE</MasterLocation_x0028_ifCopy_x003d_Yes_x0029_>
    <Owner xmlns="c8ecdccd-e3b0-4392-94c4-49d90f16d1d5">LCoE</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683995A7B1D46BAE4BA042997DC16" ma:contentTypeVersion="18" ma:contentTypeDescription="Create a new document." ma:contentTypeScope="" ma:versionID="6b2a7157397caa02a1ce799840706cf4">
  <xsd:schema xmlns:xsd="http://www.w3.org/2001/XMLSchema" xmlns:xs="http://www.w3.org/2001/XMLSchema" xmlns:p="http://schemas.microsoft.com/office/2006/metadata/properties" xmlns:ns2="c8ecdccd-e3b0-4392-94c4-49d90f16d1d5" xmlns:ns3="cc1e726a-7c3b-4654-9122-87de3e28a51c" targetNamespace="http://schemas.microsoft.com/office/2006/metadata/properties" ma:root="true" ma:fieldsID="f7ec463e446db2c0a3b7b3165a862926" ns2:_="" ns3:_="">
    <xsd:import namespace="c8ecdccd-e3b0-4392-94c4-49d90f16d1d5"/>
    <xsd:import namespace="cc1e726a-7c3b-4654-9122-87de3e28a5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Topic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wner" minOccurs="0"/>
                <xsd:element ref="ns2:Copy" minOccurs="0"/>
                <xsd:element ref="ns2:MasterLocation_x0028_ifCopy_x003d_Yes_x0029_" minOccurs="0"/>
                <xsd:element ref="ns2:Admin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cdccd-e3b0-4392-94c4-49d90f16d1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Topic" ma:index="11" nillable="true" ma:displayName="Topic" ma:default="Unassigned" ma:format="Dropdown" ma:internalName="Topic">
      <xsd:simpleType>
        <xsd:restriction base="dms:Choice">
          <xsd:enumeration value="Accessibility"/>
          <xsd:enumeration value="Archiving"/>
          <xsd:enumeration value="CenDoc"/>
          <xsd:enumeration value="Content Corrections/Reprints"/>
          <xsd:enumeration value="Content Creation"/>
          <xsd:enumeration value="Files to Printer"/>
          <xsd:enumeration value="Invoicing"/>
          <xsd:enumeration value="Partner Programs"/>
          <xsd:enumeration value="Project Management"/>
          <xsd:enumeration value="Other"/>
          <xsd:enumeration value="Unassigned"/>
          <xsd:enumeration value="Source Document Only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Owner" ma:index="17" nillable="true" ma:displayName="Owner" ma:format="Dropdown" ma:internalName="Owner">
      <xsd:simpleType>
        <xsd:restriction base="dms:Choice">
          <xsd:enumeration value="Content Corrections"/>
          <xsd:enumeration value="Content Creation"/>
          <xsd:enumeration value="Content Management Services"/>
          <xsd:enumeration value="Creative Studio"/>
          <xsd:enumeration value="Digital Production"/>
          <xsd:enumeration value="Finance"/>
          <xsd:enumeration value="LCoE"/>
          <xsd:enumeration value="Manufacturing"/>
          <xsd:enumeration value="Strategic Sourcing"/>
        </xsd:restriction>
      </xsd:simpleType>
    </xsd:element>
    <xsd:element name="Copy" ma:index="18" nillable="true" ma:displayName="Copy " ma:default="0" ma:description="This is a VIP copy of a master document that is posted/available internally" ma:format="Dropdown" ma:internalName="Copy">
      <xsd:simpleType>
        <xsd:restriction base="dms:Boolean"/>
      </xsd:simpleType>
    </xsd:element>
    <xsd:element name="MasterLocation_x0028_ifCopy_x003d_Yes_x0029_" ma:index="19" nillable="true" ma:displayName="Master Location (if Copy = Yes)" ma:default="n/a" ma:description="Site/document library where master version is maintained" ma:format="Dropdown" ma:internalName="MasterLocation_x0028_ifCopy_x003d_Yes_x0029_">
      <xsd:simpleType>
        <xsd:restriction base="dms:Choice">
          <xsd:enumeration value="Catalyst / Finance"/>
          <xsd:enumeration value="Content Creation"/>
          <xsd:enumeration value="Content Management Services"/>
          <xsd:enumeration value="GPMOT"/>
          <xsd:enumeration value="LCoE"/>
          <xsd:enumeration value="Strategic Sourcing"/>
          <xsd:enumeration value="VIP Documents"/>
          <xsd:enumeration value="n/a"/>
        </xsd:restriction>
      </xsd:simpleType>
    </xsd:element>
    <xsd:element name="AdminNotes" ma:index="20" nillable="true" ma:displayName="Admin Notes" ma:format="Dropdown" ma:internalName="AdminNotes">
      <xsd:simpleType>
        <xsd:union memberTypes="dms:Text">
          <xsd:simpleType>
            <xsd:restriction base="dms:Choice">
              <xsd:enumeration value="See Source Documents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e726a-7c3b-4654-9122-87de3e28a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BA192-EF86-48DF-982C-2C526A268392}">
  <ds:schemaRefs>
    <ds:schemaRef ds:uri="http://purl.org/dc/dcmitype/"/>
    <ds:schemaRef ds:uri="c8ecdccd-e3b0-4392-94c4-49d90f16d1d5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cc1e726a-7c3b-4654-9122-87de3e28a51c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2CEB1C7-5C0A-4F1C-B184-5FA4EC6070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cdccd-e3b0-4392-94c4-49d90f16d1d5"/>
    <ds:schemaRef ds:uri="cc1e726a-7c3b-4654-9122-87de3e28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0</TotalTime>
  <Words>1404</Words>
  <Application>Microsoft Office PowerPoint</Application>
  <PresentationFormat>Widescreen</PresentationFormat>
  <Paragraphs>283</Paragraphs>
  <Slides>49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Arial</vt:lpstr>
      <vt:lpstr>Calibri</vt:lpstr>
      <vt:lpstr>Helvetica</vt:lpstr>
      <vt:lpstr>Open Sans</vt:lpstr>
      <vt:lpstr>Summer Font</vt:lpstr>
      <vt:lpstr>Office Theme</vt:lpstr>
      <vt:lpstr>Industrial/Organizational Psychology: An Applied Approach, 9e</vt:lpstr>
      <vt:lpstr>Icebreaker</vt:lpstr>
      <vt:lpstr>Learning Objectives</vt:lpstr>
      <vt:lpstr>Employees Will Be Motivated if</vt:lpstr>
      <vt:lpstr>Is an Employee Predisposed to Being Motivated?</vt:lpstr>
      <vt:lpstr>Basis for an Employee’s Predisposition to Being Motivated</vt:lpstr>
      <vt:lpstr>Workbook Exercise 9.2 What is your Level of Self-esteem?</vt:lpstr>
      <vt:lpstr>Workbook Exercise 9.3 What is your Level of Intrinsic Motivation?</vt:lpstr>
      <vt:lpstr>Increasing Self-Esteem</vt:lpstr>
      <vt:lpstr>Are Employees Effectively Involved in Self-Regulating Behavior?</vt:lpstr>
      <vt:lpstr>Have the Employee’s Values and Expectations Been Met?</vt:lpstr>
      <vt:lpstr>Job Characteristics Theory</vt:lpstr>
      <vt:lpstr>Maslow’s Needs Hierarchy</vt:lpstr>
      <vt:lpstr>Evaluation of Maslow’s Needs Hierarchy</vt:lpstr>
      <vt:lpstr>ERG Theory</vt:lpstr>
      <vt:lpstr>Two-Factor Theory</vt:lpstr>
      <vt:lpstr>Comparison of Needs Theories</vt:lpstr>
      <vt:lpstr>Need for Achievement</vt:lpstr>
      <vt:lpstr>Do Employees Have Achievable Goals?</vt:lpstr>
      <vt:lpstr>Setting Goals</vt:lpstr>
      <vt:lpstr>Workbook Exercise 9.4 Setting Goals</vt:lpstr>
      <vt:lpstr>Are Employees Receiving Feedback on Their Goal Progress?</vt:lpstr>
      <vt:lpstr>Rewarding Excellent Performance</vt:lpstr>
      <vt:lpstr>The Premack Principle</vt:lpstr>
      <vt:lpstr>Sample Reinforcement Hierarchy  (Premack Principle)</vt:lpstr>
      <vt:lpstr>Workbook Exercise 9.5 Your Own Reinforcement Hierarchy</vt:lpstr>
      <vt:lpstr>Type of Incentive Used</vt:lpstr>
      <vt:lpstr>Example: Compensation Plan with Incentives</vt:lpstr>
      <vt:lpstr>Financial Incentive Plans</vt:lpstr>
      <vt:lpstr>Expectancy Theory</vt:lpstr>
      <vt:lpstr>Reward Versus Punishment</vt:lpstr>
      <vt:lpstr>Activity: Discussion</vt:lpstr>
      <vt:lpstr>Are Rewards and Resources Given Equitably?</vt:lpstr>
      <vt:lpstr>Equitable Provision of Rewards and Resources</vt:lpstr>
      <vt:lpstr>Equity Theory</vt:lpstr>
      <vt:lpstr>Workbook Exercise 9.6 Using Equity Theory</vt:lpstr>
      <vt:lpstr>Are Other Employees Motivated?</vt:lpstr>
      <vt:lpstr>Behavior Modeling and Equitable Provision of Rewards and Resources</vt:lpstr>
      <vt:lpstr>Integration of Motivation Theories</vt:lpstr>
      <vt:lpstr>Fried and Ferris (1987) Meta-Analysis</vt:lpstr>
      <vt:lpstr>Workbook Exercise 9.7 Case Study</vt:lpstr>
      <vt:lpstr>Workbook Exercise 9.8 Your Own Theory</vt:lpstr>
      <vt:lpstr>Discussion: Activity</vt:lpstr>
      <vt:lpstr>Discussion: Activity: Focus on Ethics (1 of 3)</vt:lpstr>
      <vt:lpstr>Activity: Discussion: Focus on Ethics (2 of 3)</vt:lpstr>
      <vt:lpstr>Activity: Discussion: Focus on Ethics (3 of 3)</vt:lpstr>
      <vt:lpstr>Your own Theory </vt:lpstr>
      <vt:lpstr>Self-Assessment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Kimberley Grove</dc:creator>
  <cp:keywords/>
  <dc:description/>
  <cp:lastModifiedBy>quinn.knudsen@basf.com</cp:lastModifiedBy>
  <cp:revision>248</cp:revision>
  <cp:lastPrinted>2020-10-12T14:10:12Z</cp:lastPrinted>
  <dcterms:created xsi:type="dcterms:W3CDTF">2019-11-14T21:20:16Z</dcterms:created>
  <dcterms:modified xsi:type="dcterms:W3CDTF">2022-10-26T12:37:14Z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0x01010025A683995A7B1D46BAE4BA042997DC16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Audience">
    <vt:lpwstr>Content Developer</vt:lpwstr>
  </property>
  <property fmtid="{D5CDD505-2E9C-101B-9397-08002B2CF9AE}" pid="9" name="Department">
    <vt:lpwstr>GPM Training</vt:lpwstr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SP Reprints">
    <vt:bool>false</vt:bool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SP Production">
    <vt:bool>false</vt:bool>
  </property>
  <property fmtid="{D5CDD505-2E9C-101B-9397-08002B2CF9AE}" pid="16" name="SP Content Authoring/Dev">
    <vt:bool>false</vt:bool>
  </property>
  <property fmtid="{D5CDD505-2E9C-101B-9397-08002B2CF9AE}" pid="17" name="SP E2E">
    <vt:bool>false</vt:bool>
  </property>
  <property fmtid="{D5CDD505-2E9C-101B-9397-08002B2CF9AE}" pid="18" name="Classification_to_AIP">
    <vt:i4>0</vt:i4>
  </property>
  <property fmtid="{D5CDD505-2E9C-101B-9397-08002B2CF9AE}" pid="19" name="MSIP_Label_06530cf4-8573-4c29-a912-bbcdac835909_Enabled">
    <vt:lpwstr>true</vt:lpwstr>
  </property>
  <property fmtid="{D5CDD505-2E9C-101B-9397-08002B2CF9AE}" pid="20" name="MSIP_Label_06530cf4-8573-4c29-a912-bbcdac835909_SetDate">
    <vt:lpwstr>2022-10-26T12:37:14Z</vt:lpwstr>
  </property>
  <property fmtid="{D5CDD505-2E9C-101B-9397-08002B2CF9AE}" pid="21" name="MSIP_Label_06530cf4-8573-4c29-a912-bbcdac835909_Method">
    <vt:lpwstr>Standard</vt:lpwstr>
  </property>
  <property fmtid="{D5CDD505-2E9C-101B-9397-08002B2CF9AE}" pid="22" name="MSIP_Label_06530cf4-8573-4c29-a912-bbcdac835909_Name">
    <vt:lpwstr>06530cf4-8573-4c29-a912-bbcdac835909</vt:lpwstr>
  </property>
  <property fmtid="{D5CDD505-2E9C-101B-9397-08002B2CF9AE}" pid="23" name="MSIP_Label_06530cf4-8573-4c29-a912-bbcdac835909_SiteId">
    <vt:lpwstr>ecaa386b-c8df-4ce0-ad01-740cbdb5ba55</vt:lpwstr>
  </property>
  <property fmtid="{D5CDD505-2E9C-101B-9397-08002B2CF9AE}" pid="24" name="MSIP_Label_06530cf4-8573-4c29-a912-bbcdac835909_ActionId">
    <vt:lpwstr>b4ac3e9b-0e7b-42f7-905b-5d7737a628fa</vt:lpwstr>
  </property>
  <property fmtid="{D5CDD505-2E9C-101B-9397-08002B2CF9AE}" pid="25" name="MSIP_Label_06530cf4-8573-4c29-a912-bbcdac835909_ContentBits">
    <vt:lpwstr>2</vt:lpwstr>
  </property>
</Properties>
</file>